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1"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1" d="100"/>
          <a:sy n="71"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8/4/2023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8/4/2023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8/4/2023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8/4/2023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8/4/2023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805" y="-30423"/>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3421533" y="1939132"/>
            <a:ext cx="5417560" cy="1756036"/>
          </a:xfrm>
        </p:spPr>
        <p:txBody>
          <a:bodyPr>
            <a:normAutofit/>
          </a:bodyPr>
          <a:lstStyle/>
          <a:p>
            <a:pPr algn="ctr"/>
            <a:r>
              <a:rPr lang="en-US" sz="3600" dirty="0"/>
              <a:t>AI  - Employees Burnout Analysis and Prediction</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29651" y="3727446"/>
            <a:ext cx="6862010" cy="1034130"/>
          </a:xfrm>
        </p:spPr>
        <p:txBody>
          <a:bodyPr>
            <a:normAutofit/>
          </a:bodyPr>
          <a:lstStyle/>
          <a:p>
            <a:pPr algn="ctr"/>
            <a:r>
              <a:rPr lang="en-US" dirty="0"/>
              <a:t>Presented by</a:t>
            </a:r>
          </a:p>
          <a:p>
            <a:pPr algn="ctr"/>
            <a:r>
              <a:rPr lang="en-US" dirty="0"/>
              <a:t>GANGADHAR PERURI</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EC545-42CB-BCA2-C980-0379D8FDF134}"/>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214290A1-E4C1-BC73-A20A-86369AB05F45}"/>
              </a:ext>
            </a:extLst>
          </p:cNvPr>
          <p:cNvSpPr>
            <a:spLocks noGrp="1"/>
          </p:cNvSpPr>
          <p:nvPr>
            <p:ph idx="1"/>
          </p:nvPr>
        </p:nvSpPr>
        <p:spPr/>
        <p:txBody>
          <a:bodyPr>
            <a:normAutofit fontScale="62500" lnSpcReduction="20000"/>
          </a:bodyPr>
          <a:lstStyle/>
          <a:p>
            <a:r>
              <a:rPr lang="en-US" dirty="0"/>
              <a:t>1. Burnout Risk Assessment: Provides a comprehensive assessment of burnout risks for individuals or teams.</a:t>
            </a:r>
          </a:p>
          <a:p>
            <a:endParaRPr lang="en-US" dirty="0"/>
          </a:p>
          <a:p>
            <a:r>
              <a:rPr lang="en-US" dirty="0"/>
              <a:t>2. Early Detection: Identifies burnout risks at an early stage, enabling timely intervention.</a:t>
            </a:r>
          </a:p>
          <a:p>
            <a:endParaRPr lang="en-US" dirty="0"/>
          </a:p>
          <a:p>
            <a:r>
              <a:rPr lang="en-US" dirty="0"/>
              <a:t>3. Actionable Insights: Generates recommendations and interventions to address burnout risks.</a:t>
            </a:r>
          </a:p>
          <a:p>
            <a:endParaRPr lang="en-US" dirty="0"/>
          </a:p>
          <a:p>
            <a:r>
              <a:rPr lang="en-US" dirty="0"/>
              <a:t>4. Decision Support: Assists HR professionals and managers in making informed decisions to mitigate burnout risks effectively.</a:t>
            </a:r>
          </a:p>
          <a:p>
            <a:endParaRPr lang="en-US" dirty="0"/>
          </a:p>
          <a:p>
            <a:r>
              <a:rPr lang="en-US" dirty="0"/>
              <a:t>5. Improved Well-being and Performance: Enhances employee well-being and organizational performance.</a:t>
            </a:r>
          </a:p>
          <a:p>
            <a:endParaRPr lang="en-IN" dirty="0"/>
          </a:p>
        </p:txBody>
      </p:sp>
    </p:spTree>
    <p:extLst>
      <p:ext uri="{BB962C8B-B14F-4D97-AF65-F5344CB8AC3E}">
        <p14:creationId xmlns:p14="http://schemas.microsoft.com/office/powerpoint/2010/main" val="894141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469BE-8C0E-7E4C-9840-A23EB916E354}"/>
              </a:ext>
            </a:extLst>
          </p:cNvPr>
          <p:cNvSpPr>
            <a:spLocks noGrp="1"/>
          </p:cNvSpPr>
          <p:nvPr>
            <p:ph type="title"/>
          </p:nvPr>
        </p:nvSpPr>
        <p:spPr/>
        <p:txBody>
          <a:bodyPr/>
          <a:lstStyle/>
          <a:p>
            <a:r>
              <a:rPr lang="en-IN" dirty="0"/>
              <a:t>links</a:t>
            </a:r>
          </a:p>
        </p:txBody>
      </p:sp>
      <p:sp>
        <p:nvSpPr>
          <p:cNvPr id="3" name="Content Placeholder 2">
            <a:extLst>
              <a:ext uri="{FF2B5EF4-FFF2-40B4-BE49-F238E27FC236}">
                <a16:creationId xmlns:a16="http://schemas.microsoft.com/office/drawing/2014/main" id="{67CFF926-F429-194E-55E1-678371419719}"/>
              </a:ext>
            </a:extLst>
          </p:cNvPr>
          <p:cNvSpPr>
            <a:spLocks noGrp="1"/>
          </p:cNvSpPr>
          <p:nvPr>
            <p:ph idx="1"/>
          </p:nvPr>
        </p:nvSpPr>
        <p:spPr>
          <a:xfrm>
            <a:off x="1219199" y="2097088"/>
            <a:ext cx="9828211" cy="3694113"/>
          </a:xfrm>
        </p:spPr>
        <p:txBody>
          <a:bodyPr/>
          <a:lstStyle/>
          <a:p>
            <a:r>
              <a:rPr lang="en-IN" dirty="0" err="1"/>
              <a:t>Github</a:t>
            </a:r>
            <a:r>
              <a:rPr lang="en-IN" dirty="0"/>
              <a:t> link for project:</a:t>
            </a:r>
          </a:p>
          <a:p>
            <a:r>
              <a:rPr lang="en-IN" dirty="0"/>
              <a:t>https://github.com/Gangadhar9723/Gangadhar</a:t>
            </a:r>
          </a:p>
        </p:txBody>
      </p:sp>
    </p:spTree>
    <p:extLst>
      <p:ext uri="{BB962C8B-B14F-4D97-AF65-F5344CB8AC3E}">
        <p14:creationId xmlns:p14="http://schemas.microsoft.com/office/powerpoint/2010/main" val="647295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795070" y="1005378"/>
            <a:ext cx="1848464" cy="2423622"/>
          </a:xfrm>
        </p:spPr>
        <p:txBody>
          <a:bodyPr>
            <a:normAutofit/>
          </a:bodyPr>
          <a:lstStyle/>
          <a:p>
            <a:r>
              <a:rPr lang="en-US" sz="3200" dirty="0"/>
              <a:t>Student </a:t>
            </a:r>
            <a:br>
              <a:rPr lang="en-US" sz="3200" dirty="0"/>
            </a:br>
            <a:r>
              <a:rPr lang="en-US" sz="3200" dirty="0"/>
              <a:t>Details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619618" y="3571081"/>
            <a:ext cx="4524757" cy="3541714"/>
          </a:xfrm>
        </p:spPr>
        <p:txBody>
          <a:bodyPr>
            <a:normAutofit/>
          </a:bodyPr>
          <a:lstStyle/>
          <a:p>
            <a:pPr>
              <a:lnSpc>
                <a:spcPct val="110000"/>
              </a:lnSpc>
            </a:pPr>
            <a:r>
              <a:rPr lang="en-US" sz="1600" dirty="0" err="1"/>
              <a:t>Name:Gangadhar</a:t>
            </a:r>
            <a:r>
              <a:rPr lang="en-US" sz="1600" dirty="0"/>
              <a:t> Peruri</a:t>
            </a:r>
          </a:p>
          <a:p>
            <a:pPr>
              <a:lnSpc>
                <a:spcPct val="110000"/>
              </a:lnSpc>
            </a:pPr>
            <a:r>
              <a:rPr lang="en-US" sz="1600" dirty="0" err="1"/>
              <a:t>SkillsBuild</a:t>
            </a:r>
            <a:r>
              <a:rPr lang="en-US" sz="1600" dirty="0"/>
              <a:t> Email </a:t>
            </a:r>
            <a:r>
              <a:rPr lang="en-US" sz="1600" dirty="0" err="1"/>
              <a:t>ID:gangadarperori@gmail.com</a:t>
            </a:r>
            <a:endParaRPr lang="en-US" sz="1600" dirty="0"/>
          </a:p>
          <a:p>
            <a:pPr>
              <a:lnSpc>
                <a:spcPct val="110000"/>
              </a:lnSpc>
            </a:pPr>
            <a:r>
              <a:rPr lang="en-US" sz="1600" dirty="0"/>
              <a:t>College </a:t>
            </a:r>
            <a:r>
              <a:rPr lang="en-US" sz="1600" dirty="0" err="1"/>
              <a:t>Name:Aditya</a:t>
            </a:r>
            <a:r>
              <a:rPr lang="en-US" sz="1600" dirty="0"/>
              <a:t> College of Engineering and          Technology</a:t>
            </a:r>
          </a:p>
          <a:p>
            <a:pPr>
              <a:lnSpc>
                <a:spcPct val="110000"/>
              </a:lnSpc>
            </a:pPr>
            <a:r>
              <a:rPr lang="en-US" sz="1600" dirty="0"/>
              <a:t>College State: Andhra Pradesh</a:t>
            </a:r>
          </a:p>
          <a:p>
            <a:pPr>
              <a:lnSpc>
                <a:spcPct val="110000"/>
              </a:lnSpc>
            </a:pPr>
            <a:r>
              <a:rPr lang="en-US" sz="1600" dirty="0"/>
              <a:t>Internship Domain and Internship Start and End Date: Artificial Intelligence and Start Date 9-6-2023      End Date -7-7-2023</a:t>
            </a:r>
          </a:p>
          <a:p>
            <a:pPr>
              <a:lnSpc>
                <a:spcPct val="110000"/>
              </a:lnSpc>
            </a:pPr>
            <a:endParaRPr lang="en-US" sz="1600" dirty="0"/>
          </a:p>
        </p:txBody>
      </p:sp>
      <p:pic>
        <p:nvPicPr>
          <p:cNvPr id="7" name="Picture 6">
            <a:extLst>
              <a:ext uri="{FF2B5EF4-FFF2-40B4-BE49-F238E27FC236}">
                <a16:creationId xmlns:a16="http://schemas.microsoft.com/office/drawing/2014/main" id="{2F09574A-89E8-B945-36F0-3A23D7A5BEE9}"/>
              </a:ext>
            </a:extLst>
          </p:cNvPr>
          <p:cNvPicPr>
            <a:picLocks noChangeAspect="1"/>
          </p:cNvPicPr>
          <p:nvPr/>
        </p:nvPicPr>
        <p:blipFill rotWithShape="1">
          <a:blip r:embed="rId5"/>
          <a:srcRect l="4147" t="6893" r="4584" b="6124"/>
          <a:stretch/>
        </p:blipFill>
        <p:spPr>
          <a:xfrm>
            <a:off x="9885660" y="903287"/>
            <a:ext cx="1801515" cy="2283666"/>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5F041-1889-EAB5-49DC-D6CEE31D4FFA}"/>
              </a:ext>
            </a:extLst>
          </p:cNvPr>
          <p:cNvSpPr>
            <a:spLocks noGrp="1"/>
          </p:cNvSpPr>
          <p:nvPr>
            <p:ph type="title"/>
          </p:nvPr>
        </p:nvSpPr>
        <p:spPr>
          <a:xfrm>
            <a:off x="1143001" y="262918"/>
            <a:ext cx="9905998" cy="1478570"/>
          </a:xfrm>
        </p:spPr>
        <p:txBody>
          <a:bodyPr/>
          <a:lstStyle/>
          <a:p>
            <a:r>
              <a:rPr lang="en-IN" dirty="0"/>
              <a:t>Problem Statement/Project Topic</a:t>
            </a:r>
          </a:p>
        </p:txBody>
      </p:sp>
      <p:sp>
        <p:nvSpPr>
          <p:cNvPr id="3" name="Content Placeholder 2">
            <a:extLst>
              <a:ext uri="{FF2B5EF4-FFF2-40B4-BE49-F238E27FC236}">
                <a16:creationId xmlns:a16="http://schemas.microsoft.com/office/drawing/2014/main" id="{AE2AD75F-2191-966A-5A57-D90A72315921}"/>
              </a:ext>
            </a:extLst>
          </p:cNvPr>
          <p:cNvSpPr>
            <a:spLocks noGrp="1"/>
          </p:cNvSpPr>
          <p:nvPr>
            <p:ph idx="1"/>
          </p:nvPr>
        </p:nvSpPr>
        <p:spPr>
          <a:xfrm>
            <a:off x="1143001" y="1741488"/>
            <a:ext cx="10168466" cy="4743979"/>
          </a:xfrm>
        </p:spPr>
        <p:txBody>
          <a:bodyPr>
            <a:normAutofit fontScale="92500" lnSpcReduction="10000"/>
          </a:bodyPr>
          <a:lstStyle/>
          <a:p>
            <a:r>
              <a:rPr lang="en-US" sz="1600" dirty="0"/>
              <a:t>1. Employee burnout is a prevalent issue: Many organizations are facing the challenge of employee burnout, which leads to decreased productivity, increased turnover rates, and negative impacts on employee well-being and engagement.</a:t>
            </a:r>
          </a:p>
          <a:p>
            <a:r>
              <a:rPr lang="en-US" sz="1600" dirty="0"/>
              <a:t>2. Difficulty in timely detection: Traditional approaches for identifying burnout rely on subjective assessments and self-reporting, making it difficult to detect burnout early and intervene effectively.</a:t>
            </a:r>
          </a:p>
          <a:p>
            <a:endParaRPr lang="en-US" sz="1600" dirty="0"/>
          </a:p>
          <a:p>
            <a:r>
              <a:rPr lang="en-US" sz="1600" dirty="0"/>
              <a:t>3. Lack of scalable solutions: Organizations struggle to implement scalable solutions that can comprehensively analyze and predict burnout among employees, hampering their ability to address the issue proactively.</a:t>
            </a:r>
          </a:p>
          <a:p>
            <a:endParaRPr lang="en-US" sz="1600" dirty="0"/>
          </a:p>
          <a:p>
            <a:r>
              <a:rPr lang="en-US" sz="1600" dirty="0"/>
              <a:t>4. Need for objective assessment: There is a need for more objective and data-driven approaches to assess employee well-being and predict burnout risks, enabling organizations to take timely preventive measures.</a:t>
            </a:r>
          </a:p>
          <a:p>
            <a:endParaRPr lang="en-US" sz="1600" dirty="0"/>
          </a:p>
          <a:p>
            <a:r>
              <a:rPr lang="en-US" sz="1600" dirty="0"/>
              <a:t>5. Leveraging AI for burnout analysis and prediction: The solution lies in leveraging Artificial Intelligence (AI) algorithms and machine learning techniques to analyze diverse data sources such as work patterns, communication data, survey responses, and more, enabling accurate burnout analysis and prediction for effective intervention strategies.</a:t>
            </a:r>
            <a:endParaRPr lang="en-IN" sz="1600" dirty="0"/>
          </a:p>
        </p:txBody>
      </p:sp>
    </p:spTree>
    <p:extLst>
      <p:ext uri="{BB962C8B-B14F-4D97-AF65-F5344CB8AC3E}">
        <p14:creationId xmlns:p14="http://schemas.microsoft.com/office/powerpoint/2010/main" val="3448784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1BFCE-2DBB-C8CC-8CF0-C7C49911CF54}"/>
              </a:ext>
            </a:extLst>
          </p:cNvPr>
          <p:cNvSpPr>
            <a:spLocks noGrp="1"/>
          </p:cNvSpPr>
          <p:nvPr>
            <p:ph type="title"/>
          </p:nvPr>
        </p:nvSpPr>
        <p:spPr/>
        <p:txBody>
          <a:bodyPr/>
          <a:lstStyle/>
          <a:p>
            <a:r>
              <a:rPr lang="en-IN" dirty="0"/>
              <a:t> Agenda</a:t>
            </a:r>
          </a:p>
        </p:txBody>
      </p:sp>
      <p:sp>
        <p:nvSpPr>
          <p:cNvPr id="3" name="Content Placeholder 2">
            <a:extLst>
              <a:ext uri="{FF2B5EF4-FFF2-40B4-BE49-F238E27FC236}">
                <a16:creationId xmlns:a16="http://schemas.microsoft.com/office/drawing/2014/main" id="{77DB1572-F49D-9AF7-8E5E-2B8539D6DADF}"/>
              </a:ext>
            </a:extLst>
          </p:cNvPr>
          <p:cNvSpPr>
            <a:spLocks noGrp="1"/>
          </p:cNvSpPr>
          <p:nvPr>
            <p:ph idx="1"/>
          </p:nvPr>
        </p:nvSpPr>
        <p:spPr/>
        <p:txBody>
          <a:bodyPr/>
          <a:lstStyle/>
          <a:p>
            <a:r>
              <a:rPr lang="en-US" dirty="0"/>
              <a:t>This presentation will cover the following key points: the problem statement regarding employee burnout in organizations, the role of AI in burnout analysis, data collection and analysis methods, AI models for burnout prediction, implementation challenges and benefits, and the potential positive impact of AI on burnout prevention and organizational performance.</a:t>
            </a:r>
            <a:endParaRPr lang="en-IN" dirty="0"/>
          </a:p>
        </p:txBody>
      </p:sp>
    </p:spTree>
    <p:extLst>
      <p:ext uri="{BB962C8B-B14F-4D97-AF65-F5344CB8AC3E}">
        <p14:creationId xmlns:p14="http://schemas.microsoft.com/office/powerpoint/2010/main" val="3519567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4B282-3AF0-AF9C-47BD-7CBD8562B8B1}"/>
              </a:ext>
            </a:extLst>
          </p:cNvPr>
          <p:cNvSpPr>
            <a:spLocks noGrp="1"/>
          </p:cNvSpPr>
          <p:nvPr>
            <p:ph type="title"/>
          </p:nvPr>
        </p:nvSpPr>
        <p:spPr/>
        <p:txBody>
          <a:bodyPr/>
          <a:lstStyle/>
          <a:p>
            <a:r>
              <a:rPr lang="en-IN" dirty="0"/>
              <a:t>Project Overview</a:t>
            </a:r>
          </a:p>
        </p:txBody>
      </p:sp>
      <p:sp>
        <p:nvSpPr>
          <p:cNvPr id="3" name="Content Placeholder 2">
            <a:extLst>
              <a:ext uri="{FF2B5EF4-FFF2-40B4-BE49-F238E27FC236}">
                <a16:creationId xmlns:a16="http://schemas.microsoft.com/office/drawing/2014/main" id="{B111EF57-66B0-F396-1AAA-54491C75467C}"/>
              </a:ext>
            </a:extLst>
          </p:cNvPr>
          <p:cNvSpPr>
            <a:spLocks noGrp="1"/>
          </p:cNvSpPr>
          <p:nvPr>
            <p:ph idx="1"/>
          </p:nvPr>
        </p:nvSpPr>
        <p:spPr/>
        <p:txBody>
          <a:bodyPr>
            <a:normAutofit fontScale="77500" lnSpcReduction="20000"/>
          </a:bodyPr>
          <a:lstStyle/>
          <a:p>
            <a:r>
              <a:rPr lang="en-US" dirty="0"/>
              <a:t>The project aims to develop an AI-based system for employees' burnout analysis and prediction. The project recognizes the prevalent issue of employee burnout in organizations, which negatively impacts productivity, employee well-being, and overall organizational performance. By leveraging Artificial Intelligence (AI) algorithms and machine learning techniques, the system will analyze diverse data sources such as work patterns, communication data, surveys, and other relevant indicators to identify patterns and indicators of burnout. The system will provide organizations with objective insights and predictions, enabling proactive intervention strategies to prevent burnout and improve employee satisfaction and productivity. The project will address implementation challenges, ethical considerations, and ensure responsible data handling practices to safeguard privacy. The ultimate goal of the project is to create a scalable and effective solution to address employee burnout and enhance organizational well-being and performance.</a:t>
            </a:r>
            <a:endParaRPr lang="en-IN" dirty="0"/>
          </a:p>
        </p:txBody>
      </p:sp>
    </p:spTree>
    <p:extLst>
      <p:ext uri="{BB962C8B-B14F-4D97-AF65-F5344CB8AC3E}">
        <p14:creationId xmlns:p14="http://schemas.microsoft.com/office/powerpoint/2010/main" val="2156858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0F286-B502-1CA1-7D59-D95A0FC8E7A6}"/>
              </a:ext>
            </a:extLst>
          </p:cNvPr>
          <p:cNvSpPr>
            <a:spLocks noGrp="1"/>
          </p:cNvSpPr>
          <p:nvPr>
            <p:ph type="title"/>
          </p:nvPr>
        </p:nvSpPr>
        <p:spPr/>
        <p:txBody>
          <a:bodyPr/>
          <a:lstStyle/>
          <a:p>
            <a:r>
              <a:rPr lang="en-US" dirty="0"/>
              <a:t>Who are the End Users</a:t>
            </a:r>
            <a:endParaRPr lang="en-IN" dirty="0"/>
          </a:p>
        </p:txBody>
      </p:sp>
      <p:sp>
        <p:nvSpPr>
          <p:cNvPr id="3" name="Content Placeholder 2">
            <a:extLst>
              <a:ext uri="{FF2B5EF4-FFF2-40B4-BE49-F238E27FC236}">
                <a16:creationId xmlns:a16="http://schemas.microsoft.com/office/drawing/2014/main" id="{AC44BBE5-7D7F-C0DD-0D34-79E9A6B0AB06}"/>
              </a:ext>
            </a:extLst>
          </p:cNvPr>
          <p:cNvSpPr>
            <a:spLocks noGrp="1"/>
          </p:cNvSpPr>
          <p:nvPr>
            <p:ph idx="1"/>
          </p:nvPr>
        </p:nvSpPr>
        <p:spPr>
          <a:xfrm>
            <a:off x="1141413" y="2179068"/>
            <a:ext cx="10263188" cy="3989995"/>
          </a:xfrm>
        </p:spPr>
        <p:txBody>
          <a:bodyPr>
            <a:noAutofit/>
          </a:bodyPr>
          <a:lstStyle/>
          <a:p>
            <a:pPr>
              <a:lnSpc>
                <a:spcPct val="100000"/>
              </a:lnSpc>
            </a:pPr>
            <a:r>
              <a:rPr lang="en-US" sz="1600"/>
              <a:t>1. Human Resources (HR) Department: Utilizes the system to gain insights into burnout risks and implement interventions.</a:t>
            </a:r>
          </a:p>
          <a:p>
            <a:pPr>
              <a:lnSpc>
                <a:spcPct val="100000"/>
              </a:lnSpc>
            </a:pPr>
            <a:endParaRPr lang="en-US" sz="1600"/>
          </a:p>
          <a:p>
            <a:pPr>
              <a:lnSpc>
                <a:spcPct val="100000"/>
              </a:lnSpc>
            </a:pPr>
            <a:r>
              <a:rPr lang="en-US" sz="1600"/>
              <a:t>2. Managers and Team Leads: Leverage the system's insights to make informed decisions and address burnout risks within their teams.</a:t>
            </a:r>
          </a:p>
          <a:p>
            <a:pPr>
              <a:lnSpc>
                <a:spcPct val="100000"/>
              </a:lnSpc>
            </a:pPr>
            <a:endParaRPr lang="en-US" sz="1600"/>
          </a:p>
          <a:p>
            <a:pPr>
              <a:lnSpc>
                <a:spcPct val="100000"/>
              </a:lnSpc>
            </a:pPr>
            <a:r>
              <a:rPr lang="en-US" sz="1600"/>
              <a:t>3. Employee Assistance Programs (EAP) Providers: Use the system to identify individuals who may benefit from additional support services.</a:t>
            </a:r>
          </a:p>
          <a:p>
            <a:pPr>
              <a:lnSpc>
                <a:spcPct val="100000"/>
              </a:lnSpc>
            </a:pPr>
            <a:endParaRPr lang="en-US" sz="1600"/>
          </a:p>
          <a:p>
            <a:pPr>
              <a:lnSpc>
                <a:spcPct val="100000"/>
              </a:lnSpc>
            </a:pPr>
            <a:r>
              <a:rPr lang="en-US" sz="1600"/>
              <a:t>4. Organizational Leadership and Decision-makers: Utilize the system's information to assess employee well-being and make strategic decisions.</a:t>
            </a:r>
          </a:p>
          <a:p>
            <a:pPr>
              <a:lnSpc>
                <a:spcPct val="100000"/>
              </a:lnSpc>
            </a:pPr>
            <a:endParaRPr lang="en-US" sz="1600"/>
          </a:p>
          <a:p>
            <a:pPr>
              <a:lnSpc>
                <a:spcPct val="100000"/>
              </a:lnSpc>
            </a:pPr>
            <a:r>
              <a:rPr lang="en-US" sz="1600"/>
              <a:t>5. Employees: Benefit from the system by understanding their burnout risks and receiving timely interventions for well-being maintenance.</a:t>
            </a:r>
            <a:endParaRPr lang="en-US" sz="1600" dirty="0"/>
          </a:p>
        </p:txBody>
      </p:sp>
    </p:spTree>
    <p:extLst>
      <p:ext uri="{BB962C8B-B14F-4D97-AF65-F5344CB8AC3E}">
        <p14:creationId xmlns:p14="http://schemas.microsoft.com/office/powerpoint/2010/main" val="3965254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31D5F-6DE4-0168-3B0D-0300AA5EB466}"/>
              </a:ext>
            </a:extLst>
          </p:cNvPr>
          <p:cNvSpPr>
            <a:spLocks noGrp="1"/>
          </p:cNvSpPr>
          <p:nvPr>
            <p:ph type="title"/>
          </p:nvPr>
        </p:nvSpPr>
        <p:spPr/>
        <p:txBody>
          <a:bodyPr/>
          <a:lstStyle/>
          <a:p>
            <a:r>
              <a:rPr lang="en-US" dirty="0"/>
              <a:t>Solution and its Value Proposition</a:t>
            </a:r>
            <a:endParaRPr lang="en-IN" dirty="0"/>
          </a:p>
        </p:txBody>
      </p:sp>
      <p:sp>
        <p:nvSpPr>
          <p:cNvPr id="3" name="Content Placeholder 2">
            <a:extLst>
              <a:ext uri="{FF2B5EF4-FFF2-40B4-BE49-F238E27FC236}">
                <a16:creationId xmlns:a16="http://schemas.microsoft.com/office/drawing/2014/main" id="{BD5316D6-C11E-8FCD-1954-4E9402E1BDFE}"/>
              </a:ext>
            </a:extLst>
          </p:cNvPr>
          <p:cNvSpPr>
            <a:spLocks noGrp="1"/>
          </p:cNvSpPr>
          <p:nvPr>
            <p:ph idx="1"/>
          </p:nvPr>
        </p:nvSpPr>
        <p:spPr>
          <a:xfrm>
            <a:off x="1141413" y="2097088"/>
            <a:ext cx="9905999" cy="3541714"/>
          </a:xfrm>
        </p:spPr>
        <p:txBody>
          <a:bodyPr>
            <a:noAutofit/>
          </a:bodyPr>
          <a:lstStyle/>
          <a:p>
            <a:r>
              <a:rPr lang="en-US" sz="1400" dirty="0"/>
              <a:t>1. Accurate Analysis: The system analyzes diverse data sources to provide objective insights into employee burnout risks.</a:t>
            </a:r>
          </a:p>
          <a:p>
            <a:endParaRPr lang="en-US" sz="1400" dirty="0"/>
          </a:p>
          <a:p>
            <a:r>
              <a:rPr lang="en-US" sz="1400" dirty="0"/>
              <a:t>2. Proactive Prediction: It predicts burnout risks, enabling organizations to take timely measures and prevent burnout.</a:t>
            </a:r>
          </a:p>
          <a:p>
            <a:endParaRPr lang="en-US" sz="1400" dirty="0"/>
          </a:p>
          <a:p>
            <a:r>
              <a:rPr lang="en-US" sz="1400" dirty="0"/>
              <a:t>3. Scalable and Efficient: The system efficiently processes large amounts of data, making it suitable for organizations of all sizes.</a:t>
            </a:r>
          </a:p>
          <a:p>
            <a:endParaRPr lang="en-US" sz="1400" dirty="0"/>
          </a:p>
          <a:p>
            <a:r>
              <a:rPr lang="en-US" sz="1400" dirty="0"/>
              <a:t>4. Objective Decision Support: It provides objective insights to support decision-making by HR professionals, managers, and organizational leaders.</a:t>
            </a:r>
          </a:p>
          <a:p>
            <a:endParaRPr lang="en-US" sz="1400" dirty="0"/>
          </a:p>
          <a:p>
            <a:r>
              <a:rPr lang="en-US" sz="1400" dirty="0"/>
              <a:t>5. Enhanced Well-being and Performance: By addressing burnout risks, the system improves employee well-being and drives organizational performance.</a:t>
            </a:r>
          </a:p>
          <a:p>
            <a:endParaRPr lang="en-US" sz="1400" dirty="0"/>
          </a:p>
          <a:p>
            <a:pPr marL="0" indent="0">
              <a:buNone/>
            </a:pPr>
            <a:endParaRPr lang="en-IN" sz="1400" dirty="0"/>
          </a:p>
        </p:txBody>
      </p:sp>
    </p:spTree>
    <p:extLst>
      <p:ext uri="{BB962C8B-B14F-4D97-AF65-F5344CB8AC3E}">
        <p14:creationId xmlns:p14="http://schemas.microsoft.com/office/powerpoint/2010/main" val="32788540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F33D1-5548-C3E1-CA72-699D24A07F18}"/>
              </a:ext>
            </a:extLst>
          </p:cNvPr>
          <p:cNvSpPr>
            <a:spLocks noGrp="1"/>
          </p:cNvSpPr>
          <p:nvPr>
            <p:ph type="title"/>
          </p:nvPr>
        </p:nvSpPr>
        <p:spPr/>
        <p:txBody>
          <a:bodyPr/>
          <a:lstStyle/>
          <a:p>
            <a:r>
              <a:rPr lang="en-US" dirty="0"/>
              <a:t>How did you customize the project and make it your own?</a:t>
            </a:r>
            <a:endParaRPr lang="en-IN" dirty="0"/>
          </a:p>
        </p:txBody>
      </p:sp>
      <p:sp>
        <p:nvSpPr>
          <p:cNvPr id="3" name="Content Placeholder 2">
            <a:extLst>
              <a:ext uri="{FF2B5EF4-FFF2-40B4-BE49-F238E27FC236}">
                <a16:creationId xmlns:a16="http://schemas.microsoft.com/office/drawing/2014/main" id="{B914E57A-2918-8148-C557-68348331061F}"/>
              </a:ext>
            </a:extLst>
          </p:cNvPr>
          <p:cNvSpPr>
            <a:spLocks noGrp="1"/>
          </p:cNvSpPr>
          <p:nvPr>
            <p:ph idx="1"/>
          </p:nvPr>
        </p:nvSpPr>
        <p:spPr>
          <a:xfrm>
            <a:off x="1141412" y="1885420"/>
            <a:ext cx="9905999" cy="3541714"/>
          </a:xfrm>
        </p:spPr>
        <p:txBody>
          <a:bodyPr>
            <a:noAutofit/>
          </a:bodyPr>
          <a:lstStyle/>
          <a:p>
            <a:r>
              <a:rPr lang="en-US" sz="1400" dirty="0"/>
              <a:t>1. Advanced Data Integration: Our system combines structured and unstructured data, including employee feedback and sentiment analysis, for a comprehensive understanding of burnout risks.</a:t>
            </a:r>
          </a:p>
          <a:p>
            <a:endParaRPr lang="en-US" sz="1400" dirty="0"/>
          </a:p>
          <a:p>
            <a:r>
              <a:rPr lang="en-US" sz="1400" dirty="0"/>
              <a:t>2. Real-time Monitoring and Alerts: We offer real-time monitoring that continuously tracks employee data, providing instant alerts when burnout risks are detected, enabling timely interventions.</a:t>
            </a:r>
          </a:p>
          <a:p>
            <a:endParaRPr lang="en-US" sz="1400" dirty="0"/>
          </a:p>
          <a:p>
            <a:r>
              <a:rPr lang="en-US" sz="1400" dirty="0"/>
              <a:t>3. Personalized Recommendations: Our solution generates personalized intervention recommendations tailored to individual employees, addressing their specific burnout risks and preferences.</a:t>
            </a:r>
          </a:p>
          <a:p>
            <a:endParaRPr lang="en-US" sz="1400" dirty="0"/>
          </a:p>
          <a:p>
            <a:r>
              <a:rPr lang="en-US" sz="1400" dirty="0"/>
              <a:t>4. Long-term Trend Analysis: We incorporate long-term trend analysis to identify recurring factors contributing to burnout, helping organizations implement proactive strategies.</a:t>
            </a:r>
          </a:p>
          <a:p>
            <a:endParaRPr lang="en-US" sz="1400" dirty="0"/>
          </a:p>
          <a:p>
            <a:r>
              <a:rPr lang="en-US" sz="1400" dirty="0"/>
              <a:t>5. Ethical and Transparent AI: Our solution prioritizes ethical considerations by ensuring transparency, providing explanations for predictions, and safeguarding data privacy.</a:t>
            </a:r>
            <a:endParaRPr lang="en-IN" sz="1400" dirty="0"/>
          </a:p>
        </p:txBody>
      </p:sp>
    </p:spTree>
    <p:extLst>
      <p:ext uri="{BB962C8B-B14F-4D97-AF65-F5344CB8AC3E}">
        <p14:creationId xmlns:p14="http://schemas.microsoft.com/office/powerpoint/2010/main" val="3351248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8CB1-E688-5295-47E6-B86067888243}"/>
              </a:ext>
            </a:extLst>
          </p:cNvPr>
          <p:cNvSpPr>
            <a:spLocks noGrp="1"/>
          </p:cNvSpPr>
          <p:nvPr>
            <p:ph type="title"/>
          </p:nvPr>
        </p:nvSpPr>
        <p:spPr>
          <a:xfrm>
            <a:off x="1141413" y="372985"/>
            <a:ext cx="9905998" cy="1478570"/>
          </a:xfrm>
        </p:spPr>
        <p:txBody>
          <a:bodyPr/>
          <a:lstStyle/>
          <a:p>
            <a:r>
              <a:rPr lang="en-IN" dirty="0"/>
              <a:t> Modelling</a:t>
            </a:r>
          </a:p>
        </p:txBody>
      </p:sp>
      <p:sp>
        <p:nvSpPr>
          <p:cNvPr id="3" name="Content Placeholder 2">
            <a:extLst>
              <a:ext uri="{FF2B5EF4-FFF2-40B4-BE49-F238E27FC236}">
                <a16:creationId xmlns:a16="http://schemas.microsoft.com/office/drawing/2014/main" id="{59FA4AE1-E199-9D95-95DF-DFCDE293FF9A}"/>
              </a:ext>
            </a:extLst>
          </p:cNvPr>
          <p:cNvSpPr>
            <a:spLocks noGrp="1"/>
          </p:cNvSpPr>
          <p:nvPr>
            <p:ph idx="1"/>
          </p:nvPr>
        </p:nvSpPr>
        <p:spPr>
          <a:xfrm>
            <a:off x="1141413" y="1658143"/>
            <a:ext cx="9905999" cy="3541714"/>
          </a:xfrm>
        </p:spPr>
        <p:txBody>
          <a:bodyPr>
            <a:noAutofit/>
          </a:bodyPr>
          <a:lstStyle/>
          <a:p>
            <a:r>
              <a:rPr lang="en-US" sz="1400" dirty="0"/>
              <a:t>1. Data Collection: Gather relevant data sources such as work-related data, surveys, and communication patterns.</a:t>
            </a:r>
          </a:p>
          <a:p>
            <a:endParaRPr lang="en-US" sz="1400" dirty="0"/>
          </a:p>
          <a:p>
            <a:r>
              <a:rPr lang="en-US" sz="1400" dirty="0"/>
              <a:t>2. Algorithm Selection: Choose appropriate machine learning algorithms, such as decision trees or neural networks.</a:t>
            </a:r>
          </a:p>
          <a:p>
            <a:endParaRPr lang="en-US" sz="1400" dirty="0"/>
          </a:p>
          <a:p>
            <a:r>
              <a:rPr lang="en-US" sz="1400" dirty="0"/>
              <a:t>3. Model Training: Train the models using labeled data to learn patterns and correlations.</a:t>
            </a:r>
          </a:p>
          <a:p>
            <a:endParaRPr lang="en-US" sz="1400" dirty="0"/>
          </a:p>
          <a:p>
            <a:r>
              <a:rPr lang="en-US" sz="1400" dirty="0"/>
              <a:t>4. Model Evaluation: Assess model performance using metrics like accuracy and precision.</a:t>
            </a:r>
          </a:p>
          <a:p>
            <a:endParaRPr lang="en-US" sz="1400" dirty="0"/>
          </a:p>
          <a:p>
            <a:r>
              <a:rPr lang="en-US" sz="1400" dirty="0"/>
              <a:t>5. Prediction and Insights: Apply trained models to predict burnout risks and extract meaningful insights.</a:t>
            </a:r>
          </a:p>
          <a:p>
            <a:endParaRPr lang="en-US" sz="1400" dirty="0"/>
          </a:p>
          <a:p>
            <a:r>
              <a:rPr lang="en-US" sz="1400" dirty="0"/>
              <a:t>6. Model Iteration and Improvement: Continuously refine models based on feedback and new data.</a:t>
            </a:r>
          </a:p>
          <a:p>
            <a:endParaRPr lang="en-US" sz="1400" dirty="0"/>
          </a:p>
          <a:p>
            <a:r>
              <a:rPr lang="en-US" sz="1400" dirty="0"/>
              <a:t>7. Integration and Deployment: Integrate models into the burnout analysis system and deploy for ongoing use.</a:t>
            </a:r>
            <a:endParaRPr lang="en-IN" sz="1400" dirty="0"/>
          </a:p>
        </p:txBody>
      </p:sp>
    </p:spTree>
    <p:extLst>
      <p:ext uri="{BB962C8B-B14F-4D97-AF65-F5344CB8AC3E}">
        <p14:creationId xmlns:p14="http://schemas.microsoft.com/office/powerpoint/2010/main" val="30487901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138</TotalTime>
  <Words>1069</Words>
  <Application>Microsoft Office PowerPoint</Application>
  <PresentationFormat>Widescreen</PresentationFormat>
  <Paragraphs>79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Tw Cen MT</vt:lpstr>
      <vt:lpstr>Circuit</vt:lpstr>
      <vt:lpstr>AI  - Employees Burnout Analysis and Prediction</vt:lpstr>
      <vt:lpstr>Student  Details </vt:lpstr>
      <vt:lpstr>Problem Statement/Project Topic</vt:lpstr>
      <vt:lpstr> Agenda</vt:lpstr>
      <vt:lpstr>Project Overview</vt:lpstr>
      <vt:lpstr>Who are the End Users</vt:lpstr>
      <vt:lpstr>Solution and its Value Proposition</vt:lpstr>
      <vt:lpstr>How did you customize the project and make it your own?</vt:lpstr>
      <vt:lpstr> Modelling</vt:lpstr>
      <vt:lpstr>Results</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 Employees Burnout Analysis and Prediction</dc:title>
  <dc:creator>ayvar</dc:creator>
  <cp:lastModifiedBy>venkatesulu peruri</cp:lastModifiedBy>
  <cp:revision>4</cp:revision>
  <dcterms:created xsi:type="dcterms:W3CDTF">2023-07-08T06:15:51Z</dcterms:created>
  <dcterms:modified xsi:type="dcterms:W3CDTF">2023-08-04T18:02:10Z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